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4"/>
  </p:sldMasterIdLst>
  <p:notesMasterIdLst>
    <p:notesMasterId r:id="rId11"/>
  </p:notesMasterIdLst>
  <p:handoutMasterIdLst>
    <p:handoutMasterId r:id="rId12"/>
  </p:handoutMasterIdLst>
  <p:sldIdLst>
    <p:sldId id="278" r:id="rId5"/>
    <p:sldId id="507" r:id="rId6"/>
    <p:sldId id="508" r:id="rId7"/>
    <p:sldId id="512" r:id="rId8"/>
    <p:sldId id="511" r:id="rId9"/>
    <p:sldId id="32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D6FA48-7DF9-4066-A2A4-B84F4451A9A9}" v="1" dt="2025-10-13T17:25:04.473"/>
  </p1510:revLst>
</p1510:revInfo>
</file>

<file path=ppt/tableStyles.xml><?xml version="1.0" encoding="utf-8"?>
<a:tblStyleLst xmlns:a="http://schemas.openxmlformats.org/drawingml/2006/main" def="{72833802-FEF1-4C79-8D5D-14CF1EAF98D9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157" autoAdjust="0"/>
  </p:normalViewPr>
  <p:slideViewPr>
    <p:cSldViewPr snapToGrid="0">
      <p:cViewPr varScale="1">
        <p:scale>
          <a:sx n="112" d="100"/>
          <a:sy n="112" d="100"/>
        </p:scale>
        <p:origin x="540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43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Sellapillai" userId="5a95c19abef8aa5e" providerId="LiveId" clId="{16E880E1-2AC6-4E70-A760-F9EC12A4619F}"/>
    <pc:docChg chg="modSld">
      <pc:chgData name="Alexander Sellapillai" userId="5a95c19abef8aa5e" providerId="LiveId" clId="{16E880E1-2AC6-4E70-A760-F9EC12A4619F}" dt="2025-10-13T17:29:25.023" v="12"/>
      <pc:docMkLst>
        <pc:docMk/>
      </pc:docMkLst>
      <pc:sldChg chg="modSp mod">
        <pc:chgData name="Alexander Sellapillai" userId="5a95c19abef8aa5e" providerId="LiveId" clId="{16E880E1-2AC6-4E70-A760-F9EC12A4619F}" dt="2025-10-13T17:29:25.023" v="12"/>
        <pc:sldMkLst>
          <pc:docMk/>
          <pc:sldMk cId="1858722253" sldId="511"/>
        </pc:sldMkLst>
        <pc:spChg chg="mod">
          <ac:chgData name="Alexander Sellapillai" userId="5a95c19abef8aa5e" providerId="LiveId" clId="{16E880E1-2AC6-4E70-A760-F9EC12A4619F}" dt="2025-10-13T17:29:25.023" v="12"/>
          <ac:spMkLst>
            <pc:docMk/>
            <pc:sldMk cId="1858722253" sldId="511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F4DCF1-ECAF-F7A7-2FE7-5E8E893BC4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330B0-5BAC-7408-8C3C-78D833684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BC71B-6527-4638-937B-C93EB849CB02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7EEB3-E0A5-7440-F7ED-F59975ED1E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548D11-7466-6432-3BF5-64A1A1FA59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70580-B89C-4157-871D-6B9318EE5F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465A2-8C9C-419F-9FD8-234480873777}" type="datetimeFigureOut">
              <a:rPr lang="en-US" smtClean="0"/>
              <a:t>10/14/2025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F00E9-A49D-4007-B3B9-A3783809E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2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541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229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0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80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15B2D-C71D-D789-36BE-A9D7AA41B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458D8A-9F45-B3DF-90F4-A3D207725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0193F4-3F1D-9E82-30F5-BC0F423F2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8A33F-56A4-ADDF-0151-C9E6D97C3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20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62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3056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9306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18020" y="662937"/>
            <a:ext cx="4624442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88CE9D0-E6DB-A38D-ED84-A53D0493E6D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26745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192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6D26C0-4AFC-33CC-99BE-317E9A8443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6680"/>
            <a:ext cx="9144000" cy="228600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9840"/>
            <a:ext cx="9144000" cy="22860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99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0863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B65629D-0977-C0EA-5E0B-C4822F43DA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05540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82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974" y="196900"/>
            <a:ext cx="4899628" cy="2331490"/>
          </a:xfrm>
        </p:spPr>
        <p:txBody>
          <a:bodyPr anchor="b" anchorCtr="0">
            <a:no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3162" y="2827209"/>
            <a:ext cx="4917440" cy="3442144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algn="r">
              <a:defRPr sz="1200">
                <a:solidFill>
                  <a:schemeClr val="tx1"/>
                </a:solidFill>
              </a:defRPr>
            </a:lvl2pPr>
            <a:lvl3pPr algn="r">
              <a:defRPr sz="1200">
                <a:solidFill>
                  <a:schemeClr val="tx1"/>
                </a:solidFill>
              </a:defRPr>
            </a:lvl3pPr>
            <a:lvl4pPr algn="r">
              <a:defRPr sz="1200">
                <a:solidFill>
                  <a:schemeClr val="tx1"/>
                </a:solidFill>
              </a:defRPr>
            </a:lvl4pPr>
            <a:lvl5pPr algn="r"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C013AD6-0EF3-2B25-DDBD-2DF706123A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588" y="0"/>
            <a:ext cx="609599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904CD02-7C7D-28DD-85A8-2FD92C29D3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4803321" y="682622"/>
            <a:ext cx="734257" cy="760506"/>
            <a:chOff x="5243759" y="1363788"/>
            <a:chExt cx="734257" cy="76050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FB7341D0-DC30-9661-B3E0-91DE7C37946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92A118B5-9F91-EA1B-3F95-6BFA5095544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08891A5-91FA-D924-CB46-E74B50635001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BE5F7483-2261-D4C4-30E3-2D379D8CA0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189378" y="523262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7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50801"/>
            <a:ext cx="11090275" cy="12373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3720" y="1917065"/>
            <a:ext cx="2921000" cy="429768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4048759" y="1917065"/>
            <a:ext cx="7591799" cy="429768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155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831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FC6ED4-22DD-0C3B-D15A-218307AB6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379261" y="2030035"/>
            <a:ext cx="1335600" cy="1262947"/>
            <a:chOff x="10145015" y="2343978"/>
            <a:chExt cx="1335600" cy="1262947"/>
          </a:xfrm>
        </p:grpSpPr>
        <p:sp>
          <p:nvSpPr>
            <p:cNvPr id="12" name="Freeform: Shape 25">
              <a:extLst>
                <a:ext uri="{FF2B5EF4-FFF2-40B4-BE49-F238E27FC236}">
                  <a16:creationId xmlns:a16="http://schemas.microsoft.com/office/drawing/2014/main" id="{E4CD0F67-4BE8-1120-FCAE-806F9E18DD58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B74B85-E3CB-E24E-54C6-AB161411D93A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Freeform: Shape 21">
            <a:extLst>
              <a:ext uri="{FF2B5EF4-FFF2-40B4-BE49-F238E27FC236}">
                <a16:creationId xmlns:a16="http://schemas.microsoft.com/office/drawing/2014/main" id="{5781DEED-6608-D622-CA5E-C91FD8645E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4295775" y="0"/>
            <a:ext cx="360000" cy="274638"/>
          </a:xfrm>
          <a:custGeom>
            <a:avLst/>
            <a:gdLst>
              <a:gd name="connsiteX0" fmla="*/ 30714 w 360000"/>
              <a:gd name="connsiteY0" fmla="*/ 0 h 274638"/>
              <a:gd name="connsiteX1" fmla="*/ 329286 w 360000"/>
              <a:gd name="connsiteY1" fmla="*/ 0 h 274638"/>
              <a:gd name="connsiteX2" fmla="*/ 345855 w 360000"/>
              <a:gd name="connsiteY2" fmla="*/ 24574 h 274638"/>
              <a:gd name="connsiteX3" fmla="*/ 360000 w 360000"/>
              <a:gd name="connsiteY3" fmla="*/ 94638 h 274638"/>
              <a:gd name="connsiteX4" fmla="*/ 180000 w 360000"/>
              <a:gd name="connsiteY4" fmla="*/ 274638 h 274638"/>
              <a:gd name="connsiteX5" fmla="*/ 0 w 360000"/>
              <a:gd name="connsiteY5" fmla="*/ 94638 h 274638"/>
              <a:gd name="connsiteX6" fmla="*/ 14145 w 360000"/>
              <a:gd name="connsiteY6" fmla="*/ 24574 h 27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000" h="274638">
                <a:moveTo>
                  <a:pt x="30714" y="0"/>
                </a:moveTo>
                <a:lnTo>
                  <a:pt x="329286" y="0"/>
                </a:lnTo>
                <a:lnTo>
                  <a:pt x="345855" y="24574"/>
                </a:lnTo>
                <a:cubicBezTo>
                  <a:pt x="354963" y="46109"/>
                  <a:pt x="360000" y="69785"/>
                  <a:pt x="360000" y="94638"/>
                </a:cubicBezTo>
                <a:cubicBezTo>
                  <a:pt x="360000" y="194049"/>
                  <a:pt x="279411" y="274638"/>
                  <a:pt x="180000" y="274638"/>
                </a:cubicBezTo>
                <a:cubicBezTo>
                  <a:pt x="80589" y="274638"/>
                  <a:pt x="0" y="194049"/>
                  <a:pt x="0" y="94638"/>
                </a:cubicBezTo>
                <a:cubicBezTo>
                  <a:pt x="0" y="69785"/>
                  <a:pt x="5037" y="46109"/>
                  <a:pt x="14145" y="24574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1965095"/>
            <a:ext cx="5435600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4B946DE-F802-2F36-2789-09D7F860408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01305" y="1965095"/>
            <a:ext cx="5339397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59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60961"/>
            <a:ext cx="11090275" cy="11865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28186-3489-427F-79D0-B7844402362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1" y="1917064"/>
            <a:ext cx="11090275" cy="429767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68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346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565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8935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8586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413379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6743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4823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67354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58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047101-8D42-6100-9CEA-AEC0FAEAB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3331" y="994472"/>
            <a:ext cx="3920866" cy="1843829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F5 APM Learning </a:t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b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BBC432-5395-F840-1DFD-A68E2DE99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5289" y="3568187"/>
            <a:ext cx="1457940" cy="175291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80407" y="331683"/>
            <a:ext cx="7996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Chapter 01</a:t>
            </a:r>
            <a:r>
              <a:rPr lang="en-GB" b="1" dirty="0"/>
              <a:t>– Understand OpenID Connect and OAuth</a:t>
            </a:r>
            <a:r>
              <a:rPr lang="en-GB" dirty="0"/>
              <a:t> 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9072C2-157D-299C-B21A-17B0D2C641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0407" y="1250624"/>
            <a:ext cx="6862983" cy="480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9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12413" y="401737"/>
            <a:ext cx="6971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Let us understand OpenID components 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 flipV="1">
            <a:off x="393994" y="1750802"/>
            <a:ext cx="422788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 User 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– The person who wants to access the protected resource.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OAuth Client (Relying Party) 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– The application that requests user authentication to allow access to protected resources. It redirects the user to the OAuth Authorization Server for Authentication.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OAuth Authorization Server 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– Authenticates the user, authorizes the OAuth Client, and then issues the ID and Access Tokens.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OAuth Resource Server 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Publishes protected applications and grants access after verifying the access tokens.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Protected Resource 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– The secured data the end user wants to access.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007" y="1448586"/>
            <a:ext cx="6862983" cy="480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70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64021" y="401737"/>
            <a:ext cx="6971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Difference between OpenID and Oauth  - Open ID flow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 flipV="1">
            <a:off x="377369" y="2072447"/>
            <a:ext cx="4227881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Both OpenID Connect (OIDC)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and OAuth 2.0 flows involve the OAuth Client sending an Access Token to the Resource Server to access protected resources.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The difference is on the </a:t>
            </a:r>
            <a:r>
              <a:rPr lang="en-US" sz="12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 Token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OpenID Connect (OIDC) performs end-user </a:t>
            </a:r>
            <a:r>
              <a:rPr lang="en-US" sz="12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authentication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and OAuth client </a:t>
            </a:r>
            <a:r>
              <a:rPr lang="en-US" sz="12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authorization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It authenticates the end user’s credentials and authorizes the OAuth Client (using its Client ID and Secret), then issues both an 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Access Token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and an 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ID Token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The user’s identity information is typically included in the Access Token.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So, the protected resource server knows who is authenticating and accessing the protected resource. </a:t>
            </a:r>
          </a:p>
        </p:txBody>
      </p:sp>
      <p:sp>
        <p:nvSpPr>
          <p:cNvPr id="4" name="Up Arrow 3"/>
          <p:cNvSpPr/>
          <p:nvPr/>
        </p:nvSpPr>
        <p:spPr>
          <a:xfrm>
            <a:off x="9692640" y="1199521"/>
            <a:ext cx="232756" cy="1103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73978" y="922522"/>
            <a:ext cx="40373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OAuth Client sending an Access Token to the Resource Server 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0" y="1261991"/>
            <a:ext cx="6862983" cy="480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2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12413" y="401737"/>
            <a:ext cx="6971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Difference between OpenID and Oauth – Oauth Flow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 flipV="1">
            <a:off x="303154" y="2186507"/>
            <a:ext cx="422788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OAuth 2.0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alone performs </a:t>
            </a:r>
            <a:r>
              <a:rPr lang="en-US" sz="12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only OAuth client authorization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and does not include end-user authentication.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It authorizes the </a:t>
            </a:r>
            <a:r>
              <a:rPr lang="en-US" sz="12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OAuth Client (using its Client ID and Secret) and then issues an </a:t>
            </a:r>
            <a:r>
              <a:rPr lang="en-US" sz="1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 Token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. Here there is no ID token issued. </a:t>
            </a:r>
          </a:p>
          <a:p>
            <a:pPr lvl="1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This Access Token only represents permission to access a resource — it does not contain the user’s info.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So, the protected resource server does not know who is accessing the protected resource. </a:t>
            </a:r>
          </a:p>
        </p:txBody>
      </p:sp>
      <p:sp>
        <p:nvSpPr>
          <p:cNvPr id="4" name="Up Arrow 3"/>
          <p:cNvSpPr/>
          <p:nvPr/>
        </p:nvSpPr>
        <p:spPr>
          <a:xfrm>
            <a:off x="9692640" y="1199521"/>
            <a:ext cx="232756" cy="1103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73978" y="922522"/>
            <a:ext cx="40373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OAuth Client sending an Access Token to the Resource Server 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37" y="1199521"/>
            <a:ext cx="7026245" cy="491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63528" y="69228"/>
            <a:ext cx="6971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Summary – </a:t>
            </a:r>
            <a:r>
              <a:rPr lang="en-US" dirty="0">
                <a:solidFill>
                  <a:srgbClr val="FFC000"/>
                </a:solidFill>
              </a:rPr>
              <a:t>Summary of this video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 rot="10800000" flipV="1">
            <a:off x="197105" y="982178"/>
            <a:ext cx="4318333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🎯 </a:t>
            </a:r>
            <a:r>
              <a:rPr lang="en-GB" sz="1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OpenID Connect 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 Authentication and Authorization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 the OpenID Connect flow, the Authorization Server authorizes the OAuth Client and Authenticates the end user.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Since it authenticates the end user, it issues two tokens - the Access Token and the ID Token.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Later, the Access Token is used by the Resource Server to identify the user and to provide access to the requested resource.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🔐 </a:t>
            </a:r>
            <a:r>
              <a:rPr lang="en-GB" sz="1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OAuth 2.0 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 Authorization Only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OAuth flow, the Authorization Server only 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authorizes the OAuth Client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— it does 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authenticate the user.</a:t>
            </a:r>
            <a:b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So, it issues 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an Access Token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which does 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include user identity details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Resource Server uses this Access Token only to 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validate permissions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allow access to protected resources.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difference is - </a:t>
            </a:r>
            <a:r>
              <a:rPr lang="en-GB" sz="1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OpenID Connect</a:t>
            </a:r>
            <a:r>
              <a:rPr lang="en-GB" sz="1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handles both </a:t>
            </a:r>
            <a:r>
              <a:rPr lang="en-GB" sz="1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authentication and authorization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while </a:t>
            </a:r>
            <a:r>
              <a:rPr lang="en-GB" sz="1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OAuth 2.0</a:t>
            </a:r>
            <a:r>
              <a:rPr lang="en-GB" sz="1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handles </a:t>
            </a:r>
            <a:r>
              <a:rPr lang="en-GB" sz="12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authorization only</a:t>
            </a:r>
            <a:r>
              <a:rPr lang="en-GB" sz="1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Up Arrow 3"/>
          <p:cNvSpPr/>
          <p:nvPr/>
        </p:nvSpPr>
        <p:spPr>
          <a:xfrm>
            <a:off x="9060873" y="1218634"/>
            <a:ext cx="232756" cy="13749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158589" y="941635"/>
            <a:ext cx="40373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OAuth Client sending an Access Token to the Resource Server </a:t>
            </a:r>
            <a:endParaRPr lang="en-US" sz="1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9515" y="1495633"/>
            <a:ext cx="7128054" cy="483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72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ABB0323-FADF-1189-BF87-0DFCD4963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7E9776-3FD2-21C2-7AF3-61F34A97A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455" y="1231563"/>
            <a:ext cx="4034672" cy="2254336"/>
          </a:xfrm>
          <a:noFill/>
        </p:spPr>
        <p:txBody>
          <a:bodyPr anchor="ctr">
            <a:noAutofit/>
          </a:bodyPr>
          <a:lstStyle/>
          <a:p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Hope this video helped you understand </a:t>
            </a:r>
            <a:r>
              <a:rPr lang="en-GB" sz="16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OpenID Connect and OAuth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concludes our Chapter 01</a:t>
            </a:r>
            <a:r>
              <a:rPr lang="en-GB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br>
              <a:rPr lang="en-GB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watching Chapter 02 - where we will discuss how F5 APM functions as an Authorization Server using the </a:t>
            </a:r>
            <a:r>
              <a:rPr lang="en-US" sz="1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OpenID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Connect Code Flow.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for watching!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9F75F7-F209-59F2-8CCA-6A20A299E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821" y="3758515"/>
            <a:ext cx="1457940" cy="175291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40128" y="354448"/>
            <a:ext cx="6971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Chapter 01 </a:t>
            </a:r>
            <a:r>
              <a:rPr lang="en-US" dirty="0"/>
              <a:t>– </a:t>
            </a:r>
            <a:r>
              <a:rPr lang="en-GB" b="1" dirty="0">
                <a:solidFill>
                  <a:srgbClr val="FFC000"/>
                </a:solidFill>
              </a:rPr>
              <a:t>Understand OpenID Connect and OAuth</a:t>
            </a:r>
            <a:r>
              <a:rPr lang="en-GB" dirty="0">
                <a:solidFill>
                  <a:srgbClr val="FFC000"/>
                </a:solidFill>
              </a:rPr>
              <a:t> 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4E75CD-25D4-900A-0CB6-009421CB46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898" y="1167458"/>
            <a:ext cx="6862983" cy="480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7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342EE1-43E5-4AFB-895D-B61B9656DC14}">
  <ds:schemaRefs>
    <ds:schemaRef ds:uri="71af3243-3dd4-4a8d-8c0d-dd76da1f02a5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sharepoint/v3"/>
    <ds:schemaRef ds:uri="230e9df3-be65-4c73-a93b-d1236ebd677e"/>
    <ds:schemaRef ds:uri="http://purl.org/dc/terms/"/>
    <ds:schemaRef ds:uri="http://schemas.openxmlformats.org/package/2006/metadata/core-properties"/>
    <ds:schemaRef ds:uri="16c05727-aa75-4e4a-9b5f-8a80a116589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F49CD38-5B57-4682-9FCE-B9174068D0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7783A8-901D-4F73-81D7-AA6841BEB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{B0C967D9-55B0-4D56-ADF1-014974950D0B}tf33713516_win32</Template>
  <TotalTime>33119</TotalTime>
  <Words>573</Words>
  <Application>Microsoft Office PowerPoint</Application>
  <PresentationFormat>Widescreen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Walbaum Display</vt:lpstr>
      <vt:lpstr>3DFloatVTI</vt:lpstr>
      <vt:lpstr>F5 APM Learning  with Alexander S</vt:lpstr>
      <vt:lpstr>PowerPoint Presentation</vt:lpstr>
      <vt:lpstr>PowerPoint Presentation</vt:lpstr>
      <vt:lpstr>PowerPoint Presentation</vt:lpstr>
      <vt:lpstr>PowerPoint Presentation</vt:lpstr>
      <vt:lpstr>Hope this video helped you understand OpenID Connect and OAuth.  This concludes our Chapter 01.   Please continue watching Chapter 02 - where we will discuss how F5 APM functions as an Authorization Server using the OpenID Connect Code Flow.  Thank you for watching!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F5 rSeries Learning with Alexander S</dc:title>
  <dc:creator>Alexander Sellapillai</dc:creator>
  <cp:lastModifiedBy>Alexander</cp:lastModifiedBy>
  <cp:revision>258</cp:revision>
  <dcterms:created xsi:type="dcterms:W3CDTF">2025-06-06T10:05:20Z</dcterms:created>
  <dcterms:modified xsi:type="dcterms:W3CDTF">2025-10-14T06:43:55Z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